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A4AF7-210C-4F8E-98BC-8DBE87810B2F}" type="datetimeFigureOut">
              <a:rPr lang="en-US" smtClean="0"/>
              <a:t>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06695-CDBF-4B5B-8616-4A8283D22D83}" type="slidenum">
              <a:rPr lang="en-US" smtClean="0"/>
              <a:t>‹#›</a:t>
            </a:fld>
            <a:endParaRPr lang="en-US" dirty="0"/>
          </a:p>
        </p:txBody>
      </p:sp>
    </p:spTree>
    <p:extLst>
      <p:ext uri="{BB962C8B-B14F-4D97-AF65-F5344CB8AC3E}">
        <p14:creationId xmlns:p14="http://schemas.microsoft.com/office/powerpoint/2010/main" val="267821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06695-CDBF-4B5B-8616-4A8283D22D83}" type="slidenum">
              <a:rPr lang="en-US" smtClean="0"/>
              <a:t>7</a:t>
            </a:fld>
            <a:endParaRPr lang="en-US" dirty="0"/>
          </a:p>
        </p:txBody>
      </p:sp>
    </p:spTree>
    <p:extLst>
      <p:ext uri="{BB962C8B-B14F-4D97-AF65-F5344CB8AC3E}">
        <p14:creationId xmlns:p14="http://schemas.microsoft.com/office/powerpoint/2010/main" val="266820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54F3ADE-A177-45B8-9510-A177BD92326C}" type="datetimeFigureOut">
              <a:rPr lang="en-US" smtClean="0"/>
              <a:t>1/6/2016</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54F3ADE-A177-45B8-9510-A177BD92326C}" type="datetimeFigureOut">
              <a:rPr lang="en-US" smtClean="0"/>
              <a:t>1/6/2016</a:t>
            </a:fld>
            <a:endParaRPr lang="en-US" dirty="0"/>
          </a:p>
        </p:txBody>
      </p:sp>
      <p:sp>
        <p:nvSpPr>
          <p:cNvPr id="27" name="Slide Number Placeholder 26"/>
          <p:cNvSpPr>
            <a:spLocks noGrp="1"/>
          </p:cNvSpPr>
          <p:nvPr>
            <p:ph type="sldNum" sz="quarter" idx="11"/>
          </p:nvPr>
        </p:nvSpPr>
        <p:spPr/>
        <p:txBody>
          <a:bodyPr rtlCol="0"/>
          <a:lstStyle/>
          <a:p>
            <a:fld id="{40180590-DF9B-4C04-9333-4DC806E07E5E}"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54F3ADE-A177-45B8-9510-A177BD92326C}" type="datetimeFigureOut">
              <a:rPr lang="en-US" smtClean="0"/>
              <a:t>1/6/2016</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4F3ADE-A177-45B8-9510-A177BD92326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80590-DF9B-4C04-9333-4DC806E07E5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54F3ADE-A177-45B8-9510-A177BD92326C}" type="datetimeFigureOut">
              <a:rPr lang="en-US" smtClean="0"/>
              <a:t>1/6/2016</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180590-DF9B-4C04-9333-4DC806E07E5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Wireless Security</a:t>
            </a:r>
            <a:endParaRPr lang="en-US" dirty="0"/>
          </a:p>
        </p:txBody>
      </p:sp>
      <p:sp>
        <p:nvSpPr>
          <p:cNvPr id="3" name="Subtitle 2"/>
          <p:cNvSpPr>
            <a:spLocks noGrp="1"/>
          </p:cNvSpPr>
          <p:nvPr>
            <p:ph type="subTitle" idx="1"/>
          </p:nvPr>
        </p:nvSpPr>
        <p:spPr/>
        <p:txBody>
          <a:bodyPr/>
          <a:lstStyle/>
          <a:p>
            <a:r>
              <a:rPr lang="en-US" dirty="0" smtClean="0"/>
              <a:t>An introduction to Wi-Fi™ technology and how to protect yourself at home and on the go.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5" y="5701375"/>
            <a:ext cx="1091892" cy="109189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876800"/>
            <a:ext cx="2160681" cy="1905000"/>
          </a:xfrm>
          <a:prstGeom prst="rect">
            <a:avLst/>
          </a:prstGeom>
        </p:spPr>
      </p:pic>
    </p:spTree>
    <p:extLst>
      <p:ext uri="{BB962C8B-B14F-4D97-AF65-F5344CB8AC3E}">
        <p14:creationId xmlns:p14="http://schemas.microsoft.com/office/powerpoint/2010/main" val="444610347"/>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SoHo / Personal Wireless Network Hardening Options</a:t>
            </a:r>
            <a:endParaRPr lang="en-US" sz="3200" dirty="0"/>
          </a:p>
        </p:txBody>
      </p:sp>
      <p:sp>
        <p:nvSpPr>
          <p:cNvPr id="3" name="Content Placeholder 2"/>
          <p:cNvSpPr>
            <a:spLocks noGrp="1"/>
          </p:cNvSpPr>
          <p:nvPr>
            <p:ph idx="1"/>
          </p:nvPr>
        </p:nvSpPr>
        <p:spPr/>
        <p:txBody>
          <a:bodyPr>
            <a:normAutofit/>
          </a:bodyPr>
          <a:lstStyle/>
          <a:p>
            <a:r>
              <a:rPr lang="en-US" sz="2000" dirty="0" smtClean="0"/>
              <a:t>Regardless of where you obtained your wireless station, change the default admin login info as soon as you have it set up. </a:t>
            </a:r>
          </a:p>
          <a:p>
            <a:r>
              <a:rPr lang="en-US" sz="2000" dirty="0" smtClean="0"/>
              <a:t>Enable encryption and choose a passphrase that is not easily guessed or part of the SSID.</a:t>
            </a:r>
          </a:p>
          <a:p>
            <a:r>
              <a:rPr lang="en-US" sz="2000" dirty="0" smtClean="0"/>
              <a:t>If supported by your equipment, disable the WPS or Wi-Fi Protected  Setup option.</a:t>
            </a:r>
          </a:p>
          <a:p>
            <a:r>
              <a:rPr lang="en-US" sz="2000" dirty="0" smtClean="0"/>
              <a:t>Reduce the Radio Power if your equipment supports this.</a:t>
            </a:r>
          </a:p>
          <a:p>
            <a:r>
              <a:rPr lang="en-US" sz="2000" dirty="0" smtClean="0"/>
              <a:t>If you must use the Guest Network option be sure to disable the bridge between private and guest networks.</a:t>
            </a:r>
            <a:endParaRPr lang="en-US" sz="2000" dirty="0"/>
          </a:p>
        </p:txBody>
      </p:sp>
    </p:spTree>
    <p:extLst>
      <p:ext uri="{BB962C8B-B14F-4D97-AF65-F5344CB8AC3E}">
        <p14:creationId xmlns:p14="http://schemas.microsoft.com/office/powerpoint/2010/main" val="54481199"/>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798576"/>
            <a:ext cx="3383280" cy="877824"/>
          </a:xfrm>
        </p:spPr>
        <p:txBody>
          <a:bodyPr/>
          <a:lstStyle/>
          <a:p>
            <a:pPr algn="ctr"/>
            <a:r>
              <a:rPr lang="en-US" dirty="0" smtClean="0"/>
              <a:t>FREE PUBLIC WI-FI™</a:t>
            </a:r>
            <a:br>
              <a:rPr lang="en-US" dirty="0" smtClean="0"/>
            </a:br>
            <a:r>
              <a:rPr lang="en-US" dirty="0" smtClean="0"/>
              <a:t>(</a:t>
            </a:r>
            <a:r>
              <a:rPr lang="en-US" sz="1400" i="1" dirty="0" smtClean="0"/>
              <a:t>Nothing is Free!</a:t>
            </a:r>
            <a:r>
              <a:rPr lang="en-US" dirty="0" smtClean="0"/>
              <a:t>)</a:t>
            </a:r>
            <a:endParaRPr lang="en-US" dirty="0"/>
          </a:p>
        </p:txBody>
      </p:sp>
      <p:sp>
        <p:nvSpPr>
          <p:cNvPr id="3" name="Text Placeholder 2"/>
          <p:cNvSpPr>
            <a:spLocks noGrp="1"/>
          </p:cNvSpPr>
          <p:nvPr>
            <p:ph type="body" idx="2"/>
          </p:nvPr>
        </p:nvSpPr>
        <p:spPr>
          <a:xfrm>
            <a:off x="4724400" y="1676400"/>
            <a:ext cx="4191000" cy="4952047"/>
          </a:xfrm>
        </p:spPr>
        <p:style>
          <a:lnRef idx="2">
            <a:schemeClr val="accent2"/>
          </a:lnRef>
          <a:fillRef idx="1">
            <a:schemeClr val="lt1"/>
          </a:fillRef>
          <a:effectRef idx="0">
            <a:schemeClr val="accent2"/>
          </a:effectRef>
          <a:fontRef idx="minor">
            <a:schemeClr val="dk1"/>
          </a:fontRef>
        </p:style>
        <p:txBody>
          <a:bodyPr>
            <a:noAutofit/>
          </a:bodyPr>
          <a:lstStyle/>
          <a:p>
            <a:r>
              <a:rPr lang="en-US" sz="1200" dirty="0" smtClean="0"/>
              <a:t>     The </a:t>
            </a:r>
            <a:r>
              <a:rPr lang="en-US" sz="1200" dirty="0"/>
              <a:t>same features that make free </a:t>
            </a:r>
            <a:r>
              <a:rPr lang="en-US" sz="1200" dirty="0" smtClean="0"/>
              <a:t>Wi-Fi™ </a:t>
            </a:r>
            <a:r>
              <a:rPr lang="en-US" sz="1200" dirty="0"/>
              <a:t>hotspots desirable for consumers make them desirable for hackers; namely, that it requires no authentication to establish a network connection. This creates an amazing opportunity for the hacker to get unfettered access to unsecured devices on the same network.</a:t>
            </a:r>
          </a:p>
          <a:p>
            <a:r>
              <a:rPr lang="en-US" sz="1200" dirty="0" smtClean="0"/>
              <a:t>     The </a:t>
            </a:r>
            <a:r>
              <a:rPr lang="en-US" sz="1200" dirty="0"/>
              <a:t>biggest threat to free </a:t>
            </a:r>
            <a:r>
              <a:rPr lang="en-US" sz="1200" dirty="0" smtClean="0"/>
              <a:t>Wi-Fi </a:t>
            </a:r>
            <a:r>
              <a:rPr lang="en-US" sz="1200" dirty="0"/>
              <a:t>security is the ability for the hacker to position himself between you and the connection point. So instead of talking directly with the hotspot, you're sending your information to the hacker, who then relays it on.</a:t>
            </a:r>
          </a:p>
          <a:p>
            <a:r>
              <a:rPr lang="en-US" sz="1200" dirty="0" smtClean="0"/>
              <a:t>     While </a:t>
            </a:r>
            <a:r>
              <a:rPr lang="en-US" sz="1200" dirty="0"/>
              <a:t>working in this setup, the hacker has access to every piece of information you're sending out on the Internet: important emails, credit card information and even security credentials to your business network. Once the hacker has that information, he can — at his leisure — access your systems as if he were you.</a:t>
            </a:r>
          </a:p>
          <a:p>
            <a:r>
              <a:rPr lang="en-US" sz="1200" dirty="0" smtClean="0"/>
              <a:t>     Hackers </a:t>
            </a:r>
            <a:r>
              <a:rPr lang="en-US" sz="1200" dirty="0"/>
              <a:t>can also use an unsecured </a:t>
            </a:r>
            <a:r>
              <a:rPr lang="en-US" sz="1200" dirty="0" smtClean="0"/>
              <a:t>Wi-Fi </a:t>
            </a:r>
            <a:r>
              <a:rPr lang="en-US" sz="1200" dirty="0"/>
              <a:t>connection to distribute malware. If you allow file-sharing across a network, the hacker can easily plant infected software on your computer. Some ingenious hackers have even managed to hack the connection point itself, causing a pop-up window to appear during the connection process offering an upgrade to a piece of popular software. Clicking the window installs the malware</a:t>
            </a:r>
            <a:r>
              <a:rPr lang="en-US" sz="1200" dirty="0" smtClean="0"/>
              <a:t>.</a:t>
            </a:r>
          </a:p>
          <a:p>
            <a:r>
              <a:rPr lang="en-US" sz="900" i="1" dirty="0" smtClean="0"/>
              <a:t>*Source: Kaspersky Internet Security Bulletin </a:t>
            </a:r>
            <a:endParaRPr lang="en-US" sz="900" i="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863504"/>
            <a:ext cx="5102225" cy="5677092"/>
          </a:xfrm>
          <a:prstGeom prst="roundRect">
            <a:avLst>
              <a:gd name="adj" fmla="val 16667"/>
            </a:avLst>
          </a:prstGeom>
          <a:ln>
            <a:noFill/>
          </a:ln>
          <a:effectLst>
            <a:outerShdw blurRad="76200" dir="13500000" sy="23000" kx="1200000" algn="br" rotWithShape="0">
              <a:prstClr val="black">
                <a:alpha val="20000"/>
              </a:prstClr>
            </a:outerShdw>
          </a:effectLst>
          <a:scene3d>
            <a:camera prst="perspectiveContrastingRightFacing"/>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61968974"/>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496" y="762000"/>
            <a:ext cx="3383280" cy="650630"/>
          </a:xfrm>
        </p:spPr>
        <p:txBody>
          <a:bodyPr>
            <a:normAutofit/>
          </a:bodyPr>
          <a:lstStyle/>
          <a:p>
            <a:pPr algn="ctr"/>
            <a:r>
              <a:rPr lang="en-US" dirty="0" smtClean="0"/>
              <a:t>Free “PUBLIC” Wi-Fi™</a:t>
            </a:r>
            <a:br>
              <a:rPr lang="en-US" dirty="0" smtClean="0"/>
            </a:br>
            <a:r>
              <a:rPr lang="en-US" sz="1400" i="1" dirty="0" smtClean="0"/>
              <a:t>The name says all you need to know!</a:t>
            </a:r>
            <a:endParaRPr lang="en-US" sz="1400" i="1" dirty="0"/>
          </a:p>
        </p:txBody>
      </p:sp>
      <p:sp>
        <p:nvSpPr>
          <p:cNvPr id="3" name="Text Placeholder 2"/>
          <p:cNvSpPr>
            <a:spLocks noGrp="1"/>
          </p:cNvSpPr>
          <p:nvPr>
            <p:ph type="body" idx="2"/>
          </p:nvPr>
        </p:nvSpPr>
        <p:spPr>
          <a:xfrm>
            <a:off x="5353496" y="1524000"/>
            <a:ext cx="3383280" cy="5104447"/>
          </a:xfrm>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     Depending on the type of computer you are using and the operating system loaded on it, you may see one of the screens one the left when you join a public Wi-Fi™ network. </a:t>
            </a:r>
          </a:p>
          <a:p>
            <a:r>
              <a:rPr lang="en-US" dirty="0"/>
              <a:t> </a:t>
            </a:r>
            <a:r>
              <a:rPr lang="en-US" dirty="0" smtClean="0"/>
              <a:t>    What you choose here can have a large impact on the security of your machine. If you are at a friends house, or your own home / office. It would be reasonable to assume that choosing the home or work network option would make the most sense so you can share files or take advantage of network resources. </a:t>
            </a:r>
          </a:p>
          <a:p>
            <a:r>
              <a:rPr lang="en-US" dirty="0" smtClean="0"/>
              <a:t>     If however, you are in a coffee shop, diner, or even your local oil change shop, ALWAYS choose public. This enables software in your computer called a “Firewall” that will help to prevent someone from getting into your computer and removing files or worse adding some of their own that you don’t want!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40876"/>
            <a:ext cx="2057400" cy="28778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599497"/>
            <a:ext cx="4038600" cy="3028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6114498"/>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Summary and Conclusion</a:t>
            </a:r>
            <a:br>
              <a:rPr lang="en-US" dirty="0" smtClean="0"/>
            </a:br>
            <a:r>
              <a:rPr lang="en-US" sz="3100" i="1" dirty="0" smtClean="0"/>
              <a:t>What we have discussed</a:t>
            </a:r>
            <a:endParaRPr lang="en-US" sz="3100" i="1" dirty="0"/>
          </a:p>
        </p:txBody>
      </p:sp>
      <p:sp>
        <p:nvSpPr>
          <p:cNvPr id="3" name="Content Placeholder 2"/>
          <p:cNvSpPr>
            <a:spLocks noGrp="1"/>
          </p:cNvSpPr>
          <p:nvPr>
            <p:ph idx="1"/>
          </p:nvPr>
        </p:nvSpPr>
        <p:spPr/>
        <p:txBody>
          <a:bodyPr/>
          <a:lstStyle/>
          <a:p>
            <a:r>
              <a:rPr lang="en-US" dirty="0" smtClean="0"/>
              <a:t>What Wi-Fi™ is, and how the technology works.</a:t>
            </a:r>
          </a:p>
          <a:p>
            <a:r>
              <a:rPr lang="en-US" dirty="0" smtClean="0"/>
              <a:t>Common mistakes made when setting up wireless networking for the first time. </a:t>
            </a:r>
          </a:p>
          <a:p>
            <a:r>
              <a:rPr lang="en-US" dirty="0" smtClean="0"/>
              <a:t>Vulnerabilities that exist in Wi-Fi™ technology.</a:t>
            </a:r>
          </a:p>
          <a:p>
            <a:r>
              <a:rPr lang="en-US" dirty="0" smtClean="0"/>
              <a:t>Options for implementing or increasing security on your own wireless network. </a:t>
            </a:r>
          </a:p>
          <a:p>
            <a:r>
              <a:rPr lang="en-US" dirty="0" smtClean="0"/>
              <a:t>Ways to protect yourself while still taking advantage of free public Wireless Hot-Spots. </a:t>
            </a:r>
          </a:p>
        </p:txBody>
      </p:sp>
    </p:spTree>
    <p:extLst>
      <p:ext uri="{BB962C8B-B14F-4D97-AF65-F5344CB8AC3E}">
        <p14:creationId xmlns:p14="http://schemas.microsoft.com/office/powerpoint/2010/main" val="2557960857"/>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Wireless Security</a:t>
            </a:r>
            <a:endParaRPr lang="en-US" dirty="0"/>
          </a:p>
        </p:txBody>
      </p:sp>
      <p:sp>
        <p:nvSpPr>
          <p:cNvPr id="3" name="Subtitle 2"/>
          <p:cNvSpPr>
            <a:spLocks noGrp="1"/>
          </p:cNvSpPr>
          <p:nvPr>
            <p:ph type="subTitle" idx="1"/>
          </p:nvPr>
        </p:nvSpPr>
        <p:spPr/>
        <p:txBody>
          <a:bodyPr/>
          <a:lstStyle/>
          <a:p>
            <a:r>
              <a:rPr lang="en-US" dirty="0" smtClean="0"/>
              <a:t>An introduction to Wi-Fi™ technology and how to protect yourself at home and on the go.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5" y="5701375"/>
            <a:ext cx="1091892" cy="109189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876800"/>
            <a:ext cx="2160681" cy="1905000"/>
          </a:xfrm>
          <a:prstGeom prst="rect">
            <a:avLst/>
          </a:prstGeom>
        </p:spPr>
      </p:pic>
    </p:spTree>
    <p:extLst>
      <p:ext uri="{BB962C8B-B14F-4D97-AF65-F5344CB8AC3E}">
        <p14:creationId xmlns:p14="http://schemas.microsoft.com/office/powerpoint/2010/main" val="9882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completing this workshop you will have learned the following:</a:t>
            </a:r>
            <a:endParaRPr lang="en-US" dirty="0"/>
          </a:p>
        </p:txBody>
      </p:sp>
      <p:sp>
        <p:nvSpPr>
          <p:cNvPr id="3" name="Content Placeholder 2"/>
          <p:cNvSpPr>
            <a:spLocks noGrp="1"/>
          </p:cNvSpPr>
          <p:nvPr>
            <p:ph idx="1"/>
          </p:nvPr>
        </p:nvSpPr>
        <p:spPr/>
        <p:txBody>
          <a:bodyPr/>
          <a:lstStyle/>
          <a:p>
            <a:r>
              <a:rPr lang="en-US" dirty="0" smtClean="0"/>
              <a:t>What is Wi-Fi</a:t>
            </a:r>
            <a:r>
              <a:rPr lang="en-US" sz="1800" baseline="60000" dirty="0" smtClean="0"/>
              <a:t>™</a:t>
            </a:r>
            <a:r>
              <a:rPr lang="en-US" dirty="0" smtClean="0"/>
              <a:t> ?</a:t>
            </a:r>
          </a:p>
          <a:p>
            <a:pPr lvl="1"/>
            <a:r>
              <a:rPr lang="en-US" sz="2000" dirty="0" smtClean="0"/>
              <a:t>What do I need to be able to use Wireless Internet</a:t>
            </a:r>
            <a:r>
              <a:rPr lang="en-US" dirty="0" smtClean="0"/>
              <a:t>?</a:t>
            </a:r>
          </a:p>
          <a:p>
            <a:pPr lvl="1"/>
            <a:r>
              <a:rPr lang="en-US" sz="2000" dirty="0" smtClean="0"/>
              <a:t>How does Wi-Fi™ communicate with my equipment</a:t>
            </a:r>
            <a:r>
              <a:rPr lang="en-US" dirty="0" smtClean="0"/>
              <a:t>?</a:t>
            </a:r>
          </a:p>
          <a:p>
            <a:r>
              <a:rPr lang="en-US" dirty="0" smtClean="0"/>
              <a:t>Common Wi-Fi</a:t>
            </a:r>
            <a:r>
              <a:rPr lang="en-US" sz="1800" baseline="60000" dirty="0" smtClean="0"/>
              <a:t>™</a:t>
            </a:r>
            <a:r>
              <a:rPr lang="en-US" dirty="0" smtClean="0"/>
              <a:t> security practices. </a:t>
            </a:r>
          </a:p>
          <a:p>
            <a:pPr lvl="1"/>
            <a:r>
              <a:rPr lang="en-US" sz="2000" dirty="0" smtClean="0"/>
              <a:t>Mistakes almost everyone makes with setting up Wi-Fi</a:t>
            </a:r>
            <a:r>
              <a:rPr lang="en-US" sz="1400" baseline="60000" dirty="0" smtClean="0">
                <a:solidFill>
                  <a:schemeClr val="tx1"/>
                </a:solidFill>
              </a:rPr>
              <a:t>™</a:t>
            </a:r>
            <a:r>
              <a:rPr lang="en-US" dirty="0" smtClean="0"/>
              <a:t>.</a:t>
            </a:r>
          </a:p>
          <a:p>
            <a:pPr lvl="1"/>
            <a:r>
              <a:rPr lang="en-US" sz="2000" dirty="0" smtClean="0"/>
              <a:t>How to prevent or correct current security vulnerabilities that may exist on your network at home or at work</a:t>
            </a:r>
            <a:r>
              <a:rPr lang="en-US" dirty="0" smtClean="0"/>
              <a:t>.</a:t>
            </a:r>
          </a:p>
          <a:p>
            <a:r>
              <a:rPr lang="en-US" dirty="0" smtClean="0"/>
              <a:t>How to protect yourself on “Public” Wi-Fi</a:t>
            </a:r>
            <a:r>
              <a:rPr lang="en-US" sz="1800" baseline="60000" dirty="0" smtClean="0"/>
              <a:t>™</a:t>
            </a:r>
            <a:endParaRPr lang="en-US" baseline="60000" dirty="0" smtClean="0"/>
          </a:p>
          <a:p>
            <a:pPr lvl="1"/>
            <a:r>
              <a:rPr lang="en-US" dirty="0" smtClean="0"/>
              <a:t>Proper settings to keep your self safe while on unsecured “Free Wi-Fi</a:t>
            </a:r>
            <a:r>
              <a:rPr lang="en-US" sz="1800" baseline="60000" dirty="0" smtClean="0">
                <a:solidFill>
                  <a:schemeClr val="tx1"/>
                </a:solidFill>
              </a:rPr>
              <a:t>™</a:t>
            </a:r>
            <a:r>
              <a:rPr lang="en-US" dirty="0" smtClean="0"/>
              <a:t>” access points. </a:t>
            </a:r>
            <a:endParaRPr lang="en-US" dirty="0"/>
          </a:p>
        </p:txBody>
      </p:sp>
    </p:spTree>
    <p:extLst>
      <p:ext uri="{BB962C8B-B14F-4D97-AF65-F5344CB8AC3E}">
        <p14:creationId xmlns:p14="http://schemas.microsoft.com/office/powerpoint/2010/main" val="1166452163"/>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09728" lvl="0">
              <a:spcBef>
                <a:spcPts val="300"/>
              </a:spcBef>
            </a:pPr>
            <a:r>
              <a:rPr lang="en-US" sz="2800" dirty="0">
                <a:solidFill>
                  <a:prstClr val="black"/>
                </a:solidFill>
                <a:latin typeface="Georgia"/>
              </a:rPr>
              <a:t>“</a:t>
            </a:r>
            <a:r>
              <a:rPr lang="en-US" sz="1800" dirty="0">
                <a:solidFill>
                  <a:prstClr val="black"/>
                </a:solidFill>
                <a:latin typeface="Georgia"/>
              </a:rPr>
              <a:t>People are probably most familiar with using </a:t>
            </a:r>
            <a:r>
              <a:rPr lang="en-US" sz="1800" dirty="0" smtClean="0">
                <a:solidFill>
                  <a:prstClr val="black"/>
                </a:solidFill>
                <a:latin typeface="Georgia"/>
              </a:rPr>
              <a:t>Wi-Fi</a:t>
            </a:r>
            <a:r>
              <a:rPr lang="en-US" sz="1800" dirty="0">
                <a:solidFill>
                  <a:prstClr val="black"/>
                </a:solidFill>
                <a:latin typeface="Georgia"/>
              </a:rPr>
              <a:t> as a way to connect to the Internet, since for most people it’s the network they use at home or at work</a:t>
            </a:r>
            <a:r>
              <a:rPr lang="en-US" sz="2800" dirty="0">
                <a:solidFill>
                  <a:prstClr val="black"/>
                </a:solidFill>
                <a:latin typeface="Georgia"/>
              </a:rPr>
              <a:t>” </a:t>
            </a:r>
            <a:br>
              <a:rPr lang="en-US" sz="2800" dirty="0">
                <a:solidFill>
                  <a:prstClr val="black"/>
                </a:solidFill>
                <a:latin typeface="Georgia"/>
              </a:rPr>
            </a:br>
            <a:r>
              <a:rPr lang="en-US" sz="2800" dirty="0">
                <a:solidFill>
                  <a:prstClr val="black"/>
                </a:solidFill>
                <a:latin typeface="Georgia"/>
              </a:rPr>
              <a:t>				</a:t>
            </a:r>
            <a:r>
              <a:rPr lang="en-US" sz="2000" dirty="0" smtClean="0">
                <a:solidFill>
                  <a:prstClr val="black"/>
                </a:solidFill>
                <a:latin typeface="Georgia"/>
              </a:rPr>
              <a:t>Wi-Fi</a:t>
            </a:r>
            <a:r>
              <a:rPr lang="en-US" sz="2000" dirty="0">
                <a:solidFill>
                  <a:prstClr val="black"/>
                </a:solidFill>
                <a:latin typeface="Georgia"/>
              </a:rPr>
              <a:t> Alliance CEO Edgar Figueroa.</a:t>
            </a:r>
            <a:r>
              <a:rPr lang="en-US" sz="2800" dirty="0">
                <a:solidFill>
                  <a:prstClr val="black"/>
                </a:solidFill>
                <a:latin typeface="Georgia"/>
              </a:rPr>
              <a:t/>
            </a:r>
            <a:br>
              <a:rPr lang="en-US" sz="2800" dirty="0">
                <a:solidFill>
                  <a:prstClr val="black"/>
                </a:solidFill>
                <a:latin typeface="Georgia"/>
              </a:rPr>
            </a:br>
            <a:endParaRPr lang="en-US" dirty="0"/>
          </a:p>
        </p:txBody>
      </p:sp>
      <p:sp>
        <p:nvSpPr>
          <p:cNvPr id="6" name="TextBox 5"/>
          <p:cNvSpPr txBox="1"/>
          <p:nvPr/>
        </p:nvSpPr>
        <p:spPr>
          <a:xfrm>
            <a:off x="647700" y="2401669"/>
            <a:ext cx="7848600" cy="3416320"/>
          </a:xfrm>
          <a:prstGeom prst="rect">
            <a:avLst/>
          </a:prstGeom>
          <a:noFill/>
        </p:spPr>
        <p:txBody>
          <a:bodyPr wrap="square" rtlCol="0">
            <a:spAutoFit/>
          </a:bodyPr>
          <a:lstStyle/>
          <a:p>
            <a:r>
              <a:rPr lang="en-US" dirty="0" smtClean="0"/>
              <a:t>     Initially developed as a way to replace your Ethernet cable — Wi-Fi is a popular technology that provides interconnectivity between devices.</a:t>
            </a:r>
          </a:p>
          <a:p>
            <a:r>
              <a:rPr lang="en-US" dirty="0" smtClean="0"/>
              <a:t>     Wi-Fi currently carries more than 60% of the world’s Internet traffic. Interestingly enough, this great achievement is basically done with radio waves, Wi-Fi is essentially two radios communicating back and </a:t>
            </a:r>
          </a:p>
          <a:p>
            <a:r>
              <a:rPr lang="en-US" dirty="0" smtClean="0"/>
              <a:t>forth that use lower power and broadcast over much shorter distance.</a:t>
            </a:r>
          </a:p>
          <a:p>
            <a:r>
              <a:rPr lang="en-US" dirty="0" smtClean="0"/>
              <a:t>     These two radios let web users download data from the Internet as well </a:t>
            </a:r>
          </a:p>
          <a:p>
            <a:r>
              <a:rPr lang="en-US" dirty="0" smtClean="0"/>
              <a:t>as upload information at the same time. Also important to note is that Wi-Fi primarily operates on 2 separate bands, 2.4</a:t>
            </a:r>
            <a:r>
              <a:rPr lang="en-US" sz="1050" baseline="-34000" dirty="0">
                <a:solidFill>
                  <a:prstClr val="black"/>
                </a:solidFill>
              </a:rPr>
              <a:t>Ghz</a:t>
            </a:r>
            <a:r>
              <a:rPr lang="en-US" dirty="0" smtClean="0"/>
              <a:t> and 5</a:t>
            </a:r>
            <a:r>
              <a:rPr lang="en-US" sz="1050" baseline="-34000" dirty="0">
                <a:solidFill>
                  <a:prstClr val="black"/>
                </a:solidFill>
              </a:rPr>
              <a:t>Ghz</a:t>
            </a:r>
            <a:r>
              <a:rPr lang="en-US" dirty="0" smtClean="0"/>
              <a:t>. </a:t>
            </a:r>
          </a:p>
          <a:p>
            <a:endParaRPr lang="en-US" dirty="0"/>
          </a:p>
          <a:p>
            <a:r>
              <a:rPr lang="en-US" dirty="0" smtClean="0"/>
              <a:t>(</a:t>
            </a:r>
            <a:r>
              <a:rPr lang="en-US" sz="1400" i="1" dirty="0" smtClean="0"/>
              <a:t>There is also a 3.7</a:t>
            </a:r>
            <a:r>
              <a:rPr lang="en-US" sz="1050" baseline="-34000" dirty="0">
                <a:solidFill>
                  <a:prstClr val="black"/>
                </a:solidFill>
              </a:rPr>
              <a:t>Ghz</a:t>
            </a:r>
            <a:r>
              <a:rPr lang="en-US" sz="1400" i="1" dirty="0" smtClean="0"/>
              <a:t> band which requires </a:t>
            </a:r>
            <a:r>
              <a:rPr lang="en-US" sz="1400" i="1" u="sng" dirty="0" smtClean="0"/>
              <a:t>licensing and highly specialized equipment</a:t>
            </a:r>
            <a:r>
              <a:rPr lang="en-US" sz="1400" i="1" dirty="0" smtClean="0"/>
              <a:t> that is not relevant to this workshop</a:t>
            </a:r>
            <a:r>
              <a:rPr lang="en-US" dirty="0" smtClean="0"/>
              <a:t>)</a:t>
            </a:r>
            <a:endParaRPr lang="en-US" dirty="0"/>
          </a:p>
        </p:txBody>
      </p:sp>
    </p:spTree>
    <p:extLst>
      <p:ext uri="{BB962C8B-B14F-4D97-AF65-F5344CB8AC3E}">
        <p14:creationId xmlns:p14="http://schemas.microsoft.com/office/powerpoint/2010/main" val="30339819"/>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Bands for Wi-Fi™</a:t>
            </a:r>
            <a:endParaRPr lang="en-US" dirty="0"/>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smtClean="0"/>
              <a:t>2.4 </a:t>
            </a:r>
            <a:r>
              <a:rPr lang="en-US" sz="1050" baseline="-34000" dirty="0">
                <a:solidFill>
                  <a:prstClr val="black"/>
                </a:solidFill>
              </a:rPr>
              <a:t>Ghz</a:t>
            </a:r>
            <a:endParaRPr lang="en-US" dirty="0" smtClean="0"/>
          </a:p>
          <a:p>
            <a:pPr marL="109728" indent="0">
              <a:buNone/>
            </a:pPr>
            <a:r>
              <a:rPr lang="en-US" dirty="0" smtClean="0"/>
              <a:t>Pros : </a:t>
            </a:r>
          </a:p>
          <a:p>
            <a:pPr lvl="1"/>
            <a:r>
              <a:rPr lang="en-US" sz="1400" dirty="0" smtClean="0"/>
              <a:t>Has a wider signal coverage area.</a:t>
            </a:r>
          </a:p>
          <a:p>
            <a:pPr lvl="1"/>
            <a:r>
              <a:rPr lang="en-US" sz="1400" dirty="0" smtClean="0"/>
              <a:t>Better Penetration through walls and physical barriers.</a:t>
            </a:r>
          </a:p>
          <a:p>
            <a:pPr lvl="1"/>
            <a:r>
              <a:rPr lang="en-US" sz="1400" dirty="0" smtClean="0"/>
              <a:t>Can be used by almost all Wi-Fi enabled devices.</a:t>
            </a:r>
            <a:endParaRPr lang="en-US" sz="1600" dirty="0" smtClean="0"/>
          </a:p>
          <a:p>
            <a:pPr marL="109728" indent="0">
              <a:buNone/>
            </a:pPr>
            <a:r>
              <a:rPr lang="en-US" dirty="0" smtClean="0"/>
              <a:t>Cons :</a:t>
            </a:r>
          </a:p>
          <a:p>
            <a:pPr lvl="1"/>
            <a:r>
              <a:rPr lang="en-US" sz="1400" dirty="0" smtClean="0"/>
              <a:t>Since most Wi-Fi traffic is on this band, it can lead to interference and loss of signal quality. </a:t>
            </a:r>
          </a:p>
          <a:p>
            <a:pPr lvl="1"/>
            <a:r>
              <a:rPr lang="en-US" sz="1400" dirty="0" smtClean="0"/>
              <a:t>Other electronics like microwaves, Bluetooth devices, &amp; cordless phones can further reduce signal.</a:t>
            </a:r>
          </a:p>
          <a:p>
            <a:pPr lvl="1"/>
            <a:r>
              <a:rPr lang="en-US" sz="1400" dirty="0" smtClean="0"/>
              <a:t>Only 13 channels within the entire band for use by consumers. </a:t>
            </a:r>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smtClean="0"/>
              <a:t>5 </a:t>
            </a:r>
            <a:r>
              <a:rPr lang="en-US" sz="1050" baseline="-34000" dirty="0">
                <a:solidFill>
                  <a:prstClr val="black"/>
                </a:solidFill>
              </a:rPr>
              <a:t>Ghz</a:t>
            </a:r>
            <a:endParaRPr lang="en-US" dirty="0"/>
          </a:p>
          <a:p>
            <a:pPr marL="109728" indent="0">
              <a:buNone/>
            </a:pPr>
            <a:r>
              <a:rPr lang="en-US" dirty="0" smtClean="0"/>
              <a:t>Pros : </a:t>
            </a:r>
          </a:p>
          <a:p>
            <a:pPr lvl="1"/>
            <a:r>
              <a:rPr lang="en-US" sz="1400" dirty="0" smtClean="0"/>
              <a:t>Few devices support 5</a:t>
            </a:r>
            <a:r>
              <a:rPr lang="en-US" sz="1050" baseline="-34000" dirty="0">
                <a:solidFill>
                  <a:prstClr val="black"/>
                </a:solidFill>
              </a:rPr>
              <a:t>Ghz</a:t>
            </a:r>
            <a:r>
              <a:rPr lang="en-US" sz="1400" dirty="0" smtClean="0"/>
              <a:t> so much less congestion on the network, less interference from other sources. </a:t>
            </a:r>
          </a:p>
          <a:p>
            <a:pPr lvl="1"/>
            <a:r>
              <a:rPr lang="en-US" sz="1400" dirty="0" smtClean="0"/>
              <a:t>Has 23  “non-overlapping” channels for consumer use. </a:t>
            </a:r>
          </a:p>
          <a:p>
            <a:pPr lvl="1"/>
            <a:r>
              <a:rPr lang="en-US" sz="1400" dirty="0" smtClean="0"/>
              <a:t>Supports higher speeds than 2.4</a:t>
            </a:r>
            <a:r>
              <a:rPr lang="en-US" sz="1050" baseline="-34000" dirty="0" smtClean="0"/>
              <a:t>Ghz </a:t>
            </a:r>
            <a:r>
              <a:rPr lang="en-US" sz="1400" dirty="0" smtClean="0"/>
              <a:t>bands. </a:t>
            </a:r>
          </a:p>
          <a:p>
            <a:pPr marL="109728" indent="0">
              <a:buNone/>
            </a:pPr>
            <a:r>
              <a:rPr lang="en-US" dirty="0" smtClean="0"/>
              <a:t>Cons :</a:t>
            </a:r>
            <a:r>
              <a:rPr lang="en-US" sz="1500" dirty="0" smtClean="0"/>
              <a:t> </a:t>
            </a:r>
          </a:p>
          <a:p>
            <a:pPr lvl="1"/>
            <a:r>
              <a:rPr lang="en-US" sz="1400" dirty="0" smtClean="0"/>
              <a:t>Older devices can not support the 5</a:t>
            </a:r>
            <a:r>
              <a:rPr lang="en-US" sz="1050" baseline="-34000" dirty="0">
                <a:solidFill>
                  <a:prstClr val="black"/>
                </a:solidFill>
              </a:rPr>
              <a:t>Ghz</a:t>
            </a:r>
            <a:r>
              <a:rPr lang="en-US" sz="1400" dirty="0" smtClean="0"/>
              <a:t> spectrum.</a:t>
            </a:r>
          </a:p>
          <a:p>
            <a:pPr lvl="1"/>
            <a:r>
              <a:rPr lang="en-US" sz="1400" dirty="0" smtClean="0"/>
              <a:t>Poor penetration power with walls and barriers.</a:t>
            </a:r>
          </a:p>
          <a:p>
            <a:pPr lvl="1"/>
            <a:r>
              <a:rPr lang="en-US" sz="1400" dirty="0" smtClean="0"/>
              <a:t>Modern radar units will cause interference and can block networking.</a:t>
            </a:r>
            <a:endParaRPr lang="en-US" sz="1400" dirty="0"/>
          </a:p>
        </p:txBody>
      </p:sp>
      <p:cxnSp>
        <p:nvCxnSpPr>
          <p:cNvPr id="6" name="Straight Connector 5"/>
          <p:cNvCxnSpPr/>
          <p:nvPr/>
        </p:nvCxnSpPr>
        <p:spPr>
          <a:xfrm>
            <a:off x="533400" y="2667000"/>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00600" y="26670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572990"/>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1000"/>
                                        <p:tgtEl>
                                          <p:spTgt spid="4">
                                            <p:txEl>
                                              <p:pRg st="0" end="0"/>
                                            </p:txEl>
                                          </p:spTgt>
                                        </p:tgtEl>
                                      </p:cBhvr>
                                    </p:animEffect>
                                    <p:anim calcmode="lin" valueType="num">
                                      <p:cBhvr>
                                        <p:cTn id="5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fade">
                                      <p:cBhvr>
                                        <p:cTn id="65" dur="1000"/>
                                        <p:tgtEl>
                                          <p:spTgt spid="4">
                                            <p:txEl>
                                              <p:pRg st="1" end="1"/>
                                            </p:txEl>
                                          </p:spTgt>
                                        </p:tgtEl>
                                      </p:cBhvr>
                                    </p:animEffect>
                                    <p:anim calcmode="lin" valueType="num">
                                      <p:cBhvr>
                                        <p:cTn id="6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Effect transition="in" filter="fade">
                                      <p:cBhvr>
                                        <p:cTn id="75" dur="1000"/>
                                        <p:tgtEl>
                                          <p:spTgt spid="4">
                                            <p:txEl>
                                              <p:pRg st="3" end="3"/>
                                            </p:txEl>
                                          </p:spTgt>
                                        </p:tgtEl>
                                      </p:cBhvr>
                                    </p:animEffect>
                                    <p:anim calcmode="lin" valueType="num">
                                      <p:cBhvr>
                                        <p:cTn id="7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1000"/>
                                        <p:tgtEl>
                                          <p:spTgt spid="4">
                                            <p:txEl>
                                              <p:pRg st="4" end="4"/>
                                            </p:txEl>
                                          </p:spTgt>
                                        </p:tgtEl>
                                      </p:cBhvr>
                                    </p:animEffect>
                                    <p:anim calcmode="lin" valueType="num">
                                      <p:cBhvr>
                                        <p:cTn id="8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1000"/>
                                        <p:tgtEl>
                                          <p:spTgt spid="4">
                                            <p:txEl>
                                              <p:pRg st="5" end="5"/>
                                            </p:txEl>
                                          </p:spTgt>
                                        </p:tgtEl>
                                      </p:cBhvr>
                                    </p:animEffect>
                                    <p:anim calcmode="lin" valueType="num">
                                      <p:cBhvr>
                                        <p:cTn id="8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fade">
                                      <p:cBhvr>
                                        <p:cTn id="92" dur="1000"/>
                                        <p:tgtEl>
                                          <p:spTgt spid="4">
                                            <p:txEl>
                                              <p:pRg st="6" end="6"/>
                                            </p:txEl>
                                          </p:spTgt>
                                        </p:tgtEl>
                                      </p:cBhvr>
                                    </p:animEffect>
                                    <p:anim calcmode="lin" valueType="num">
                                      <p:cBhvr>
                                        <p:cTn id="9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1000"/>
                                        <p:tgtEl>
                                          <p:spTgt spid="4">
                                            <p:txEl>
                                              <p:pRg st="7" end="7"/>
                                            </p:txEl>
                                          </p:spTgt>
                                        </p:tgtEl>
                                      </p:cBhvr>
                                    </p:animEffect>
                                    <p:anim calcmode="lin" valueType="num">
                                      <p:cBhvr>
                                        <p:cTn id="9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
                                            <p:txEl>
                                              <p:pRg st="8" end="8"/>
                                            </p:txEl>
                                          </p:spTgt>
                                        </p:tgtEl>
                                        <p:attrNameLst>
                                          <p:attrName>style.visibility</p:attrName>
                                        </p:attrNameLst>
                                      </p:cBhvr>
                                      <p:to>
                                        <p:strVal val="visible"/>
                                      </p:to>
                                    </p:set>
                                    <p:animEffect transition="in" filter="fade">
                                      <p:cBhvr>
                                        <p:cTn id="102" dur="1000"/>
                                        <p:tgtEl>
                                          <p:spTgt spid="4">
                                            <p:txEl>
                                              <p:pRg st="8" end="8"/>
                                            </p:txEl>
                                          </p:spTgt>
                                        </p:tgtEl>
                                      </p:cBhvr>
                                    </p:animEffect>
                                    <p:anim calcmode="lin" valueType="num">
                                      <p:cBhvr>
                                        <p:cTn id="10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2400" dirty="0" smtClean="0"/>
              <a:t>What equipment is needed to utilize Wi-Fi™ technology? </a:t>
            </a:r>
            <a:endParaRPr lang="en-US" sz="2400" dirty="0"/>
          </a:p>
        </p:txBody>
      </p:sp>
      <p:pic>
        <p:nvPicPr>
          <p:cNvPr id="1027" name="Picture 3" descr="C:\Users\jadams\AppData\Local\Microsoft\Windows\INetCache\IE\UL58VRJI\wifi-pci-card-14516-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654046"/>
            <a:ext cx="2209800" cy="16131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adams\AppData\Local\Microsoft\Windows\INetCache\IE\H80TBYIL\802appcmci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648581"/>
            <a:ext cx="1600200" cy="11308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adams\AppData\Local\Microsoft\Windows\INetCache\IE\2HS7TOVK\wireless-mode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371344"/>
            <a:ext cx="2178558" cy="217855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adams\AppData\Local\Microsoft\Windows\INetCache\IE\2HS7TOVK\1325770406.usr10921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566285"/>
            <a:ext cx="155448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adams\AppData\Local\Microsoft\Windows\INetCache\IE\UL58VRJI\Cell-Phone-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2470023"/>
            <a:ext cx="101209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jadams\AppData\Local\Microsoft\Windows\INetCache\IE\H80TBYIL\tablet-431644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1549" y="4648581"/>
            <a:ext cx="2209800" cy="12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03196"/>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arn(inVertical)">
                                      <p:cBhvr>
                                        <p:cTn id="7" dur="500"/>
                                        <p:tgtEl>
                                          <p:spTgt spid="1034"/>
                                        </p:tgtEl>
                                      </p:cBhvr>
                                    </p:animEffect>
                                  </p:childTnLst>
                                </p:cTn>
                              </p:par>
                              <p:par>
                                <p:cTn id="8" presetID="16" presetClass="entr" presetSubtype="21"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barn(inVertical)">
                                      <p:cBhvr>
                                        <p:cTn id="10" dur="500"/>
                                        <p:tgtEl>
                                          <p:spTgt spid="10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500"/>
                                        <p:tgtEl>
                                          <p:spTgt spid="1027"/>
                                        </p:tgtEl>
                                      </p:cBhvr>
                                    </p:animEffect>
                                  </p:childTnLst>
                                </p:cTn>
                              </p:par>
                              <p:par>
                                <p:cTn id="16" presetID="16" presetClass="entr" presetSubtype="21" fill="hold" nodeType="with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barn(inVertic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anim calcmode="lin" valueType="num">
                                      <p:cBhvr>
                                        <p:cTn id="23" dur="1000" fill="hold"/>
                                        <p:tgtEl>
                                          <p:spTgt spid="1038"/>
                                        </p:tgtEl>
                                        <p:attrNameLst>
                                          <p:attrName>ppt_w</p:attrName>
                                        </p:attrNameLst>
                                      </p:cBhvr>
                                      <p:tavLst>
                                        <p:tav tm="0">
                                          <p:val>
                                            <p:fltVal val="0"/>
                                          </p:val>
                                        </p:tav>
                                        <p:tav tm="100000">
                                          <p:val>
                                            <p:strVal val="#ppt_w"/>
                                          </p:val>
                                        </p:tav>
                                      </p:tavLst>
                                    </p:anim>
                                    <p:anim calcmode="lin" valueType="num">
                                      <p:cBhvr>
                                        <p:cTn id="24" dur="1000" fill="hold"/>
                                        <p:tgtEl>
                                          <p:spTgt spid="1038"/>
                                        </p:tgtEl>
                                        <p:attrNameLst>
                                          <p:attrName>ppt_h</p:attrName>
                                        </p:attrNameLst>
                                      </p:cBhvr>
                                      <p:tavLst>
                                        <p:tav tm="0">
                                          <p:val>
                                            <p:fltVal val="0"/>
                                          </p:val>
                                        </p:tav>
                                        <p:tav tm="100000">
                                          <p:val>
                                            <p:strVal val="#ppt_h"/>
                                          </p:val>
                                        </p:tav>
                                      </p:tavLst>
                                    </p:anim>
                                    <p:anim calcmode="lin" valueType="num">
                                      <p:cBhvr>
                                        <p:cTn id="25" dur="1000" fill="hold"/>
                                        <p:tgtEl>
                                          <p:spTgt spid="1038"/>
                                        </p:tgtEl>
                                        <p:attrNameLst>
                                          <p:attrName>style.rotation</p:attrName>
                                        </p:attrNameLst>
                                      </p:cBhvr>
                                      <p:tavLst>
                                        <p:tav tm="0">
                                          <p:val>
                                            <p:fltVal val="90"/>
                                          </p:val>
                                        </p:tav>
                                        <p:tav tm="100000">
                                          <p:val>
                                            <p:fltVal val="0"/>
                                          </p:val>
                                        </p:tav>
                                      </p:tavLst>
                                    </p:anim>
                                    <p:animEffect transition="in" filter="fade">
                                      <p:cBhvr>
                                        <p:cTn id="26" dur="1000"/>
                                        <p:tgtEl>
                                          <p:spTgt spid="1038"/>
                                        </p:tgtEl>
                                      </p:cBhvr>
                                    </p:animEffect>
                                  </p:childTnLst>
                                </p:cTn>
                              </p:par>
                              <p:par>
                                <p:cTn id="27" presetID="31" presetClass="entr" presetSubtype="0" fill="hold" nodeType="withEffect">
                                  <p:stCondLst>
                                    <p:cond delay="0"/>
                                  </p:stCondLst>
                                  <p:childTnLst>
                                    <p:set>
                                      <p:cBhvr>
                                        <p:cTn id="28" dur="1" fill="hold">
                                          <p:stCondLst>
                                            <p:cond delay="0"/>
                                          </p:stCondLst>
                                        </p:cTn>
                                        <p:tgtEl>
                                          <p:spTgt spid="1040"/>
                                        </p:tgtEl>
                                        <p:attrNameLst>
                                          <p:attrName>style.visibility</p:attrName>
                                        </p:attrNameLst>
                                      </p:cBhvr>
                                      <p:to>
                                        <p:strVal val="visible"/>
                                      </p:to>
                                    </p:set>
                                    <p:anim calcmode="lin" valueType="num">
                                      <p:cBhvr>
                                        <p:cTn id="29" dur="1000" fill="hold"/>
                                        <p:tgtEl>
                                          <p:spTgt spid="1040"/>
                                        </p:tgtEl>
                                        <p:attrNameLst>
                                          <p:attrName>ppt_w</p:attrName>
                                        </p:attrNameLst>
                                      </p:cBhvr>
                                      <p:tavLst>
                                        <p:tav tm="0">
                                          <p:val>
                                            <p:fltVal val="0"/>
                                          </p:val>
                                        </p:tav>
                                        <p:tav tm="100000">
                                          <p:val>
                                            <p:strVal val="#ppt_w"/>
                                          </p:val>
                                        </p:tav>
                                      </p:tavLst>
                                    </p:anim>
                                    <p:anim calcmode="lin" valueType="num">
                                      <p:cBhvr>
                                        <p:cTn id="30" dur="1000" fill="hold"/>
                                        <p:tgtEl>
                                          <p:spTgt spid="1040"/>
                                        </p:tgtEl>
                                        <p:attrNameLst>
                                          <p:attrName>ppt_h</p:attrName>
                                        </p:attrNameLst>
                                      </p:cBhvr>
                                      <p:tavLst>
                                        <p:tav tm="0">
                                          <p:val>
                                            <p:fltVal val="0"/>
                                          </p:val>
                                        </p:tav>
                                        <p:tav tm="100000">
                                          <p:val>
                                            <p:strVal val="#ppt_h"/>
                                          </p:val>
                                        </p:tav>
                                      </p:tavLst>
                                    </p:anim>
                                    <p:anim calcmode="lin" valueType="num">
                                      <p:cBhvr>
                                        <p:cTn id="31" dur="1000" fill="hold"/>
                                        <p:tgtEl>
                                          <p:spTgt spid="1040"/>
                                        </p:tgtEl>
                                        <p:attrNameLst>
                                          <p:attrName>style.rotation</p:attrName>
                                        </p:attrNameLst>
                                      </p:cBhvr>
                                      <p:tavLst>
                                        <p:tav tm="0">
                                          <p:val>
                                            <p:fltVal val="90"/>
                                          </p:val>
                                        </p:tav>
                                        <p:tav tm="100000">
                                          <p:val>
                                            <p:fltVal val="0"/>
                                          </p:val>
                                        </p:tav>
                                      </p:tavLst>
                                    </p:anim>
                                    <p:animEffect transition="in" filter="fade">
                                      <p:cBhvr>
                                        <p:cTn id="32" dur="10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Does Wi-Fi™ Communicate With My Equipment?</a:t>
            </a:r>
            <a:endParaRPr lang="en-US" sz="3200" dirty="0"/>
          </a:p>
        </p:txBody>
      </p:sp>
      <p:sp>
        <p:nvSpPr>
          <p:cNvPr id="3" name="Content Placeholder 2"/>
          <p:cNvSpPr>
            <a:spLocks noGrp="1"/>
          </p:cNvSpPr>
          <p:nvPr>
            <p:ph idx="1"/>
          </p:nvPr>
        </p:nvSpPr>
        <p:spPr>
          <a:xfrm>
            <a:off x="457200" y="2249424"/>
            <a:ext cx="8229600" cy="2855976"/>
          </a:xfrm>
        </p:spPr>
        <p:txBody>
          <a:bodyPr>
            <a:normAutofit/>
          </a:bodyPr>
          <a:lstStyle/>
          <a:p>
            <a:pPr>
              <a:buFont typeface="Arial" panose="020B0604020202020204" pitchFamily="34" charset="0"/>
              <a:buChar char="•"/>
            </a:pPr>
            <a:r>
              <a:rPr lang="en-US" sz="2000" dirty="0">
                <a:latin typeface="Century" panose="02040604050505020304" pitchFamily="18" charset="0"/>
                <a:cs typeface="Arial" panose="020B0604020202020204" pitchFamily="34" charset="0"/>
              </a:rPr>
              <a:t>A computer's </a:t>
            </a:r>
            <a:r>
              <a:rPr lang="en-US" sz="2000" dirty="0" smtClean="0">
                <a:latin typeface="Century" panose="02040604050505020304" pitchFamily="18" charset="0"/>
                <a:cs typeface="Arial" panose="020B0604020202020204" pitchFamily="34" charset="0"/>
              </a:rPr>
              <a:t>wireless network </a:t>
            </a:r>
            <a:r>
              <a:rPr lang="en-US" sz="2000" dirty="0">
                <a:latin typeface="Century" panose="02040604050505020304" pitchFamily="18" charset="0"/>
                <a:cs typeface="Arial" panose="020B0604020202020204" pitchFamily="34" charset="0"/>
              </a:rPr>
              <a:t>adapter </a:t>
            </a:r>
            <a:r>
              <a:rPr lang="en-US" sz="2000" dirty="0" smtClean="0">
                <a:latin typeface="Century" panose="02040604050505020304" pitchFamily="18" charset="0"/>
                <a:cs typeface="Arial" panose="020B0604020202020204" pitchFamily="34" charset="0"/>
              </a:rPr>
              <a:t>converts data from 1’s and 0’s into radio signals, transmitting them via </a:t>
            </a:r>
            <a:r>
              <a:rPr lang="en-US" sz="2000" dirty="0">
                <a:latin typeface="Century" panose="02040604050505020304" pitchFamily="18" charset="0"/>
                <a:cs typeface="Arial" panose="020B0604020202020204" pitchFamily="34" charset="0"/>
              </a:rPr>
              <a:t>an </a:t>
            </a:r>
            <a:r>
              <a:rPr lang="en-US" sz="2000" dirty="0" smtClean="0">
                <a:latin typeface="Century" panose="02040604050505020304" pitchFamily="18" charset="0"/>
                <a:cs typeface="Arial" panose="020B0604020202020204" pitchFamily="34" charset="0"/>
              </a:rPr>
              <a:t>antenna.</a:t>
            </a:r>
          </a:p>
          <a:p>
            <a:pPr>
              <a:buFont typeface="Arial" panose="020B0604020202020204" pitchFamily="34" charset="0"/>
              <a:buChar char="•"/>
            </a:pPr>
            <a:r>
              <a:rPr lang="en-US" sz="2000" dirty="0" smtClean="0">
                <a:latin typeface="Century" panose="02040604050505020304" pitchFamily="18" charset="0"/>
                <a:cs typeface="Arial" panose="020B0604020202020204" pitchFamily="34" charset="0"/>
              </a:rPr>
              <a:t>A wireless router or access point, receives the signals and converts them back into data in the form of electrical pulses. Those pulses are then sent out to and received back from the Internet using a physical, wired Ethernet connection.</a:t>
            </a:r>
          </a:p>
          <a:p>
            <a:pPr marL="109728" indent="0">
              <a:buNone/>
            </a:pPr>
            <a:r>
              <a:rPr lang="en-US" sz="1600" i="1" u="sng" dirty="0" smtClean="0">
                <a:latin typeface="Century" panose="02040604050505020304" pitchFamily="18" charset="0"/>
                <a:cs typeface="Arial" panose="020B0604020202020204" pitchFamily="34" charset="0"/>
              </a:rPr>
              <a:t>The </a:t>
            </a:r>
            <a:r>
              <a:rPr lang="en-US" sz="1600" i="1" u="sng" dirty="0">
                <a:latin typeface="Century" panose="02040604050505020304" pitchFamily="18" charset="0"/>
                <a:cs typeface="Arial" panose="020B0604020202020204" pitchFamily="34" charset="0"/>
              </a:rPr>
              <a:t>process also works in reverse, with the </a:t>
            </a:r>
            <a:r>
              <a:rPr lang="en-US" sz="1600" i="1" u="sng" dirty="0" smtClean="0">
                <a:latin typeface="Century" panose="02040604050505020304" pitchFamily="18" charset="0"/>
                <a:cs typeface="Arial" panose="020B0604020202020204" pitchFamily="34" charset="0"/>
              </a:rPr>
              <a:t>router/access point </a:t>
            </a:r>
            <a:r>
              <a:rPr lang="en-US" sz="1600" i="1" u="sng" dirty="0">
                <a:latin typeface="Century" panose="02040604050505020304" pitchFamily="18" charset="0"/>
                <a:cs typeface="Arial" panose="020B0604020202020204" pitchFamily="34" charset="0"/>
              </a:rPr>
              <a:t>receiving information from the Internet, translating it into a radio signal and sending it to the computer's wireless </a:t>
            </a:r>
            <a:r>
              <a:rPr lang="en-US" sz="1600" i="1" u="sng" dirty="0" smtClean="0">
                <a:latin typeface="Century" panose="02040604050505020304" pitchFamily="18" charset="0"/>
                <a:cs typeface="Arial" panose="020B0604020202020204" pitchFamily="34" charset="0"/>
              </a:rPr>
              <a:t>adapter. </a:t>
            </a:r>
            <a:endParaRPr lang="en-US" sz="1600" i="1" u="sng" dirty="0">
              <a:latin typeface="Century" panose="02040604050505020304" pitchFamily="18" charset="0"/>
              <a:cs typeface="Arial" panose="020B0604020202020204" pitchFamily="34" charset="0"/>
            </a:endParaRPr>
          </a:p>
        </p:txBody>
      </p:sp>
      <p:pic>
        <p:nvPicPr>
          <p:cNvPr id="2051" name="Picture 3" descr="C:\Users\jadams\AppData\Local\Microsoft\Windows\INetCache\IE\UL58VRJI\antenna-36267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3170" y="5790250"/>
            <a:ext cx="538162" cy="8946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adams\AppData\Local\Microsoft\Windows\INetCache\IE\IMJ8KFKV\lap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34793"/>
            <a:ext cx="1092570" cy="10925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adams\AppData\Local\Microsoft\Windows\INetCache\IE\IMJ8KFKV\binary-background-zero-one-84955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770" y="6281077"/>
            <a:ext cx="914400" cy="4037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jadams\AppData\Local\Microsoft\Windows\INetCache\IE\IMJ8KFKV\EthernetCabl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105400" y="5866924"/>
            <a:ext cx="1143000" cy="7412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adams\AppData\Local\Microsoft\Windows\INetCache\IE\IMJ8KFKV\binary-background-zero-one-84955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943600"/>
            <a:ext cx="914400" cy="59671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jadams\AppData\Local\Microsoft\Windows\INetCache\IE\H80TBYIL\linksy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399" y="5563550"/>
            <a:ext cx="1227001" cy="11222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jadams\AppData\Local\Microsoft\Windows\INetCache\IE\UL58VRJI\antenna-36267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967038" y="5791200"/>
            <a:ext cx="538162" cy="89460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jadams\AppData\Local\Microsoft\Windows\INetCache\IE\UL58VRJI\ball-419198_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5084472"/>
            <a:ext cx="2267119" cy="16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32123"/>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61"/>
                                        </p:tgtEl>
                                        <p:attrNameLst>
                                          <p:attrName>style.visibility</p:attrName>
                                        </p:attrNameLst>
                                      </p:cBhvr>
                                      <p:to>
                                        <p:strVal val="visible"/>
                                      </p:to>
                                    </p:set>
                                    <p:anim calcmode="lin" valueType="num">
                                      <p:cBhvr additive="base">
                                        <p:cTn id="37" dur="500" fill="hold"/>
                                        <p:tgtEl>
                                          <p:spTgt spid="2061"/>
                                        </p:tgtEl>
                                        <p:attrNameLst>
                                          <p:attrName>ppt_x</p:attrName>
                                        </p:attrNameLst>
                                      </p:cBhvr>
                                      <p:tavLst>
                                        <p:tav tm="0">
                                          <p:val>
                                            <p:strVal val="#ppt_x"/>
                                          </p:val>
                                        </p:tav>
                                        <p:tav tm="100000">
                                          <p:val>
                                            <p:strVal val="#ppt_x"/>
                                          </p:val>
                                        </p:tav>
                                      </p:tavLst>
                                    </p:anim>
                                    <p:anim calcmode="lin" valueType="num">
                                      <p:cBhvr additive="base">
                                        <p:cTn id="38" dur="500" fill="hold"/>
                                        <p:tgtEl>
                                          <p:spTgt spid="206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64"/>
                                        </p:tgtEl>
                                        <p:attrNameLst>
                                          <p:attrName>style.visibility</p:attrName>
                                        </p:attrNameLst>
                                      </p:cBhvr>
                                      <p:to>
                                        <p:strVal val="visible"/>
                                      </p:to>
                                    </p:set>
                                    <p:anim calcmode="lin" valueType="num">
                                      <p:cBhvr additive="base">
                                        <p:cTn id="45" dur="500" fill="hold"/>
                                        <p:tgtEl>
                                          <p:spTgt spid="2064"/>
                                        </p:tgtEl>
                                        <p:attrNameLst>
                                          <p:attrName>ppt_x</p:attrName>
                                        </p:attrNameLst>
                                      </p:cBhvr>
                                      <p:tavLst>
                                        <p:tav tm="0">
                                          <p:val>
                                            <p:strVal val="#ppt_x"/>
                                          </p:val>
                                        </p:tav>
                                        <p:tav tm="100000">
                                          <p:val>
                                            <p:strVal val="#ppt_x"/>
                                          </p:val>
                                        </p:tav>
                                      </p:tavLst>
                                    </p:anim>
                                    <p:anim calcmode="lin" valueType="num">
                                      <p:cBhvr additive="base">
                                        <p:cTn id="46"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additive="base">
                                        <p:cTn id="5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Wi-Fi™ Security Mistakes</a:t>
            </a:r>
            <a:endParaRPr lang="en-US" dirty="0"/>
          </a:p>
        </p:txBody>
      </p:sp>
      <p:sp>
        <p:nvSpPr>
          <p:cNvPr id="3" name="Content Placeholder 2"/>
          <p:cNvSpPr>
            <a:spLocks noGrp="1"/>
          </p:cNvSpPr>
          <p:nvPr>
            <p:ph idx="1"/>
          </p:nvPr>
        </p:nvSpPr>
        <p:spPr/>
        <p:txBody>
          <a:bodyPr>
            <a:normAutofit/>
          </a:bodyPr>
          <a:lstStyle/>
          <a:p>
            <a:r>
              <a:rPr lang="en-US" sz="2000" dirty="0" smtClean="0"/>
              <a:t>Rented or Owned – Change your default admin password!</a:t>
            </a:r>
          </a:p>
          <a:p>
            <a:pPr lvl="1"/>
            <a:r>
              <a:rPr lang="en-US" sz="1600" dirty="0" smtClean="0"/>
              <a:t>Most people regardless of renting from their ISP* or buying one from the store, never bother to change the default settings for their router. Priority one, should be changing your default login info to limit who can access the settings for your wireless network device. </a:t>
            </a:r>
          </a:p>
          <a:p>
            <a:r>
              <a:rPr lang="en-US" sz="1800" dirty="0" smtClean="0"/>
              <a:t>“I forget passwords, I will just hide my SSID* so people can’t find me”</a:t>
            </a:r>
          </a:p>
          <a:p>
            <a:pPr lvl="1"/>
            <a:r>
              <a:rPr lang="en-US" sz="1600" dirty="0" smtClean="0"/>
              <a:t>For good reason, many people think “Out of Site, Out of Mind” when it comes to their wireless network. The problem with this, is they also think that there is no reason to secure their network since no one can see their Wi-Fi™. The cold truth is that hiding your SSID* doesn’t really work the way you think it does and your (</a:t>
            </a:r>
            <a:r>
              <a:rPr lang="en-US" sz="1600" i="1" dirty="0" smtClean="0"/>
              <a:t>Unsecured</a:t>
            </a:r>
            <a:r>
              <a:rPr lang="en-US" sz="1600" dirty="0" smtClean="0"/>
              <a:t>) Wi-Fi™ can be discovered easily by an experienced war-driver*. </a:t>
            </a:r>
          </a:p>
          <a:p>
            <a:r>
              <a:rPr lang="en-US" sz="1800" dirty="0" smtClean="0"/>
              <a:t>“I don’t understand all these security choices, I will just pick one”</a:t>
            </a:r>
          </a:p>
          <a:p>
            <a:pPr lvl="1"/>
            <a:r>
              <a:rPr lang="en-US" sz="1600" dirty="0" smtClean="0"/>
              <a:t>On the next few slides we will briefly touch on the wireless security options and you will come to understand why it is absolutely critical to make an informed choice on which security protocol you should deploy on your network.  </a:t>
            </a:r>
            <a:endParaRPr lang="en-US" sz="1600" dirty="0"/>
          </a:p>
        </p:txBody>
      </p:sp>
    </p:spTree>
    <p:extLst>
      <p:ext uri="{BB962C8B-B14F-4D97-AF65-F5344CB8AC3E}">
        <p14:creationId xmlns:p14="http://schemas.microsoft.com/office/powerpoint/2010/main" val="4122960252"/>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 Security Modes</a:t>
            </a:r>
            <a:endParaRPr lang="en-US" dirty="0"/>
          </a:p>
        </p:txBody>
      </p:sp>
      <p:sp>
        <p:nvSpPr>
          <p:cNvPr id="7" name="Content Placeholder 6"/>
          <p:cNvSpPr>
            <a:spLocks noGrp="1"/>
          </p:cNvSpPr>
          <p:nvPr>
            <p:ph idx="1"/>
          </p:nvPr>
        </p:nvSpPr>
        <p:spPr/>
        <p:txBody>
          <a:bodyPr>
            <a:normAutofit/>
          </a:bodyPr>
          <a:lstStyle/>
          <a:p>
            <a:r>
              <a:rPr lang="en-US" sz="1800" dirty="0" smtClean="0"/>
              <a:t>OPEN</a:t>
            </a:r>
          </a:p>
          <a:p>
            <a:pPr lvl="1"/>
            <a:r>
              <a:rPr lang="en-US" sz="1600" dirty="0" smtClean="0"/>
              <a:t>This mode has NO security. It is considered an unsecured Wi-Fi™ connection</a:t>
            </a:r>
            <a:r>
              <a:rPr lang="en-US" sz="1800" dirty="0" smtClean="0"/>
              <a:t>. </a:t>
            </a:r>
          </a:p>
          <a:p>
            <a:r>
              <a:rPr lang="en-US" sz="1800" dirty="0" smtClean="0"/>
              <a:t>WEP  - </a:t>
            </a:r>
            <a:r>
              <a:rPr lang="en-US" sz="1800" dirty="0"/>
              <a:t>Wired Equivalent </a:t>
            </a:r>
            <a:r>
              <a:rPr lang="en-US" sz="1800" dirty="0" smtClean="0"/>
              <a:t>Privacy</a:t>
            </a:r>
          </a:p>
          <a:p>
            <a:pPr lvl="1"/>
            <a:r>
              <a:rPr lang="en-US" sz="1600" dirty="0"/>
              <a:t>The Wi-Fi Alliance officially retired WEP in </a:t>
            </a:r>
            <a:r>
              <a:rPr lang="en-US" sz="1600" dirty="0" smtClean="0"/>
              <a:t>2004, it considered to be closer to NO security then it is to being secure. As a means to raise awareness about its vulnerability the FBI </a:t>
            </a:r>
            <a:r>
              <a:rPr lang="en-US" sz="1600" dirty="0"/>
              <a:t>gave a public </a:t>
            </a:r>
            <a:r>
              <a:rPr lang="en-US" sz="1600" dirty="0" smtClean="0"/>
              <a:t>demonstration  where </a:t>
            </a:r>
            <a:r>
              <a:rPr lang="en-US" sz="1600" dirty="0"/>
              <a:t>they cracked WEP passwords in minutes using freely available software</a:t>
            </a:r>
            <a:r>
              <a:rPr lang="en-US" sz="1800" dirty="0" smtClean="0"/>
              <a:t>.</a:t>
            </a:r>
          </a:p>
          <a:p>
            <a:r>
              <a:rPr lang="en-US" sz="1800" dirty="0" smtClean="0"/>
              <a:t>WPA / WPA2 - Wi-Fi </a:t>
            </a:r>
            <a:r>
              <a:rPr lang="en-US" sz="1800" dirty="0"/>
              <a:t>Protected </a:t>
            </a:r>
            <a:r>
              <a:rPr lang="en-US" sz="1800" dirty="0" smtClean="0"/>
              <a:t>Access revision 1 and 2</a:t>
            </a:r>
          </a:p>
          <a:p>
            <a:pPr lvl="1"/>
            <a:r>
              <a:rPr lang="en-US" sz="1500" dirty="0"/>
              <a:t>Wi-Fi Protected Access was the Wi-Fi Alliance’s direct response and replacement to the increasingly apparent vulnerabilities of the WEP standard. It was formally adopted in 2003, a year before WEP was officially retired</a:t>
            </a:r>
            <a:r>
              <a:rPr lang="en-US" sz="1500" dirty="0" smtClean="0"/>
              <a:t>. </a:t>
            </a:r>
            <a:r>
              <a:rPr lang="en-US" sz="1500" dirty="0"/>
              <a:t>WPA has, as of 2006, been officially superseded by WPA2. One of the most significant changes between WPA and WPA2 was the mandatory use of AES algorithms and the introduction of CCMP (Counter Cipher Mode with Block Chaining Message Authentication Code Protocol) as a replacement for TKIP (still preserved in WPA2 as a fallback system and for interoperability with WPA).</a:t>
            </a:r>
          </a:p>
        </p:txBody>
      </p:sp>
    </p:spTree>
    <p:extLst>
      <p:ext uri="{BB962C8B-B14F-4D97-AF65-F5344CB8AC3E}">
        <p14:creationId xmlns:p14="http://schemas.microsoft.com/office/powerpoint/2010/main" val="2517553087"/>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7">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p:cTn id="2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Wi-Fi™ Protected Setup (WPS) A Hidden Danger</a:t>
            </a:r>
            <a:endParaRPr lang="en-US" dirty="0"/>
          </a:p>
        </p:txBody>
      </p:sp>
      <p:sp>
        <p:nvSpPr>
          <p:cNvPr id="5" name="Text Placeholder 4"/>
          <p:cNvSpPr>
            <a:spLocks noGrp="1"/>
          </p:cNvSpPr>
          <p:nvPr>
            <p:ph type="body" idx="2"/>
          </p:nvPr>
        </p:nvSpPr>
        <p:spPr/>
        <p:txBody>
          <a:bodyPr/>
          <a:lstStyle/>
          <a:p>
            <a:r>
              <a:rPr lang="en-US" dirty="0"/>
              <a:t> </a:t>
            </a:r>
            <a:r>
              <a:rPr lang="en-US" dirty="0" smtClean="0"/>
              <a:t>    Initially created as a means to simplify the process for connecting to your wireless network. WPS allows you to simply press a button on the router and make the connection with your device. Alternatively you can use a pin number that is provided with your router and make the connection. </a:t>
            </a:r>
          </a:p>
          <a:p>
            <a:r>
              <a:rPr lang="en-US" dirty="0" smtClean="0"/>
              <a:t>     While this may be easy, it also opens a huge security vulnerability that can allow even modest means hackers and script kiddies to gain unauthorized access to your network by using brute-force to attack the pin number on your router. Most SoHo routers allow you disable the feature or at least limit what it can allow someone to do. It is recommended to disable this option any time you have the ability to in order to protect your network.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4000500" cy="2667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14800"/>
            <a:ext cx="3733800" cy="173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4895888"/>
      </p:ext>
    </p:extLst>
  </p:cSld>
  <p:clrMapOvr>
    <a:masterClrMapping/>
  </p:clrMapOvr>
  <mc:AlternateContent xmlns:mc="http://schemas.openxmlformats.org/markup-compatibility/2006" xmlns:p14="http://schemas.microsoft.com/office/powerpoint/2010/main">
    <mc:Choice Requires="p14">
      <p:transition spd="slow" p14:dur="25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581</TotalTime>
  <Words>1542</Words>
  <Application>Microsoft Office PowerPoint</Application>
  <PresentationFormat>On-screen Show (4:3)</PresentationFormat>
  <Paragraphs>85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vt:lpstr>
      <vt:lpstr>Georgia</vt:lpstr>
      <vt:lpstr>Trebuchet MS</vt:lpstr>
      <vt:lpstr>Wingdings 2</vt:lpstr>
      <vt:lpstr>Urban</vt:lpstr>
      <vt:lpstr>Wireless Security</vt:lpstr>
      <vt:lpstr>After completing this workshop you will have learned the following:</vt:lpstr>
      <vt:lpstr>“People are probably most familiar with using Wi-Fi as a way to connect to the Internet, since for most people it’s the network they use at home or at work”      Wi-Fi Alliance CEO Edgar Figueroa. </vt:lpstr>
      <vt:lpstr>Frequency Bands for Wi-Fi™</vt:lpstr>
      <vt:lpstr>What equipment is needed to utilize Wi-Fi™ technology? </vt:lpstr>
      <vt:lpstr>How Does Wi-Fi™ Communicate With My Equipment?</vt:lpstr>
      <vt:lpstr>Common Wi-Fi™ Security Mistakes</vt:lpstr>
      <vt:lpstr>Wireless Network Security Modes</vt:lpstr>
      <vt:lpstr>Wi-Fi™ Protected Setup (WPS) A Hidden Danger</vt:lpstr>
      <vt:lpstr>SoHo / Personal Wireless Network Hardening Options</vt:lpstr>
      <vt:lpstr>FREE PUBLIC WI-FI™ (Nothing is Free!)</vt:lpstr>
      <vt:lpstr>Free “PUBLIC” Wi-Fi™ The name says all you need to know!</vt:lpstr>
      <vt:lpstr>Summary and Conclusion What we have discussed</vt:lpstr>
      <vt:lpstr>Wireless Security</vt:lpstr>
    </vt:vector>
  </TitlesOfParts>
  <Manager>John F. Adams</Manager>
  <Company>Ridley-Lowell Danbury CT. 06810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Security Workshop</dc:title>
  <dc:subject>Information and Education</dc:subject>
  <dc:creator>J Adams</dc:creator>
  <cp:lastModifiedBy>J Adams</cp:lastModifiedBy>
  <cp:revision>42</cp:revision>
  <dcterms:created xsi:type="dcterms:W3CDTF">2015-12-08T15:30:56Z</dcterms:created>
  <dcterms:modified xsi:type="dcterms:W3CDTF">2016-01-06T17:12:01Z</dcterms:modified>
  <cp:category>Information Technology</cp:category>
  <cp:contentStatus>Completed</cp:contentStatus>
</cp:coreProperties>
</file>